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88" r:id="rId6"/>
    <p:sldId id="298" r:id="rId7"/>
    <p:sldId id="289" r:id="rId8"/>
    <p:sldId id="290" r:id="rId9"/>
    <p:sldId id="291" r:id="rId10"/>
    <p:sldId id="292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2" r:id="rId23"/>
    <p:sldId id="31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95455" autoAdjust="0"/>
  </p:normalViewPr>
  <p:slideViewPr>
    <p:cSldViewPr snapToGrid="0">
      <p:cViewPr varScale="1">
        <p:scale>
          <a:sx n="95" d="100"/>
          <a:sy n="95" d="100"/>
        </p:scale>
        <p:origin x="200" y="22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9/27/18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9/27/18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9/27/18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9/27/18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9/27/18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9/27/18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Relationship Id="rId3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3228" y="165020"/>
            <a:ext cx="11048478" cy="1553421"/>
          </a:xfrm>
        </p:spPr>
        <p:txBody>
          <a:bodyPr/>
          <a:lstStyle/>
          <a:p>
            <a:r>
              <a:rPr lang="en-US" dirty="0" smtClean="0"/>
              <a:t>Welcome to Mrs. Wolfe’s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			Science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572" y="1312334"/>
            <a:ext cx="5124476" cy="4326467"/>
          </a:xfrm>
        </p:spPr>
        <p:txBody>
          <a:bodyPr>
            <a:normAutofit fontScale="85000" lnSpcReduction="20000"/>
          </a:bodyPr>
          <a:lstStyle/>
          <a:p>
            <a:r>
              <a:rPr lang="en-US" sz="3000" dirty="0" smtClean="0"/>
              <a:t>Scientist of the Week </a:t>
            </a:r>
          </a:p>
          <a:p>
            <a:r>
              <a:rPr lang="en-US" sz="3000" dirty="0" smtClean="0"/>
              <a:t>Hands on Science – Monthly</a:t>
            </a:r>
          </a:p>
          <a:p>
            <a:r>
              <a:rPr lang="en-US" sz="3000" dirty="0" smtClean="0"/>
              <a:t>Units</a:t>
            </a:r>
          </a:p>
          <a:p>
            <a:pPr lvl="1"/>
            <a:r>
              <a:rPr lang="en-US" sz="2600" dirty="0" smtClean="0"/>
              <a:t>Rocks </a:t>
            </a:r>
          </a:p>
          <a:p>
            <a:pPr lvl="1"/>
            <a:r>
              <a:rPr lang="en-US" sz="2600" dirty="0" smtClean="0"/>
              <a:t>Space</a:t>
            </a:r>
          </a:p>
          <a:p>
            <a:pPr lvl="1"/>
            <a:r>
              <a:rPr lang="en-US" sz="2600" dirty="0" smtClean="0"/>
              <a:t>Weather</a:t>
            </a:r>
          </a:p>
          <a:p>
            <a:pPr lvl="1"/>
            <a:r>
              <a:rPr lang="en-US" sz="2600" dirty="0" smtClean="0"/>
              <a:t>Forces</a:t>
            </a:r>
          </a:p>
          <a:p>
            <a:pPr lvl="1"/>
            <a:r>
              <a:rPr lang="en-US" sz="2600" dirty="0" smtClean="0"/>
              <a:t>Living Things</a:t>
            </a:r>
          </a:p>
          <a:p>
            <a:pPr lvl="2"/>
            <a:r>
              <a:rPr lang="en-US" sz="2400" dirty="0" smtClean="0"/>
              <a:t>Plants</a:t>
            </a:r>
          </a:p>
          <a:p>
            <a:pPr lvl="2"/>
            <a:r>
              <a:rPr lang="en-US" sz="2400" dirty="0" smtClean="0"/>
              <a:t>Animals </a:t>
            </a:r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779172" y="1312334"/>
            <a:ext cx="4146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Scientific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Communicating Scientific Concepts </a:t>
            </a:r>
            <a:endParaRPr lang="en-US" sz="2400" dirty="0"/>
          </a:p>
        </p:txBody>
      </p:sp>
      <p:sp>
        <p:nvSpPr>
          <p:cNvPr id="8" name="AutoShape 2" descr="Image result for science  clip art"/>
          <p:cNvSpPr>
            <a:spLocks noChangeAspect="1" noChangeArrowheads="1"/>
          </p:cNvSpPr>
          <p:nvPr/>
        </p:nvSpPr>
        <p:spPr bwMode="auto">
          <a:xfrm>
            <a:off x="6443035" y="4587912"/>
            <a:ext cx="28479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115" y="3047646"/>
            <a:ext cx="5113388" cy="29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75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		Social Studies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Culture</a:t>
            </a:r>
          </a:p>
          <a:p>
            <a:r>
              <a:rPr lang="en-US" sz="2800" dirty="0" smtClean="0"/>
              <a:t>Citizenship</a:t>
            </a:r>
          </a:p>
          <a:p>
            <a:r>
              <a:rPr lang="en-US" sz="2800" dirty="0" smtClean="0"/>
              <a:t>Geography</a:t>
            </a:r>
          </a:p>
          <a:p>
            <a:r>
              <a:rPr lang="en-US" sz="2800" dirty="0" smtClean="0"/>
              <a:t>Economics</a:t>
            </a:r>
          </a:p>
          <a:p>
            <a:pPr lvl="1"/>
            <a:r>
              <a:rPr lang="en-US" sz="2600" dirty="0" smtClean="0"/>
              <a:t>Junior Achievement </a:t>
            </a:r>
          </a:p>
          <a:p>
            <a:pPr lvl="2"/>
            <a:r>
              <a:rPr lang="en-US" sz="2400" dirty="0" smtClean="0"/>
              <a:t>Volunteer Needed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264" y="1918109"/>
            <a:ext cx="3502159" cy="42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		Assessment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Teacher Observation/ Anecdotal</a:t>
            </a:r>
          </a:p>
          <a:p>
            <a:r>
              <a:rPr lang="en-US" sz="2400" dirty="0" smtClean="0"/>
              <a:t>Weekly Language Arts/ Spelling Tests</a:t>
            </a:r>
          </a:p>
          <a:p>
            <a:r>
              <a:rPr lang="en-US" sz="2400" dirty="0" smtClean="0"/>
              <a:t>Math/ Exit Tickets / Module Tests / Sprints </a:t>
            </a:r>
          </a:p>
          <a:p>
            <a:r>
              <a:rPr lang="en-US" sz="2400" dirty="0" smtClean="0"/>
              <a:t>All Tests will go Home for Parents to see Progress or Problem Areas. </a:t>
            </a:r>
          </a:p>
          <a:p>
            <a:r>
              <a:rPr lang="en-US" sz="2400" dirty="0" smtClean="0"/>
              <a:t>S.E.P. / Parent Teacher Conferences </a:t>
            </a:r>
            <a:r>
              <a:rPr lang="en-US" sz="2400" dirty="0" smtClean="0">
                <a:sym typeface="Wingdings" panose="05000000000000000000" pitchFamily="2" charset="2"/>
              </a:rPr>
              <a:t> Twice a Year and or as needed. </a:t>
            </a:r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AutoShape 2" descr="Image result for assessment clip art"/>
          <p:cNvSpPr>
            <a:spLocks noChangeAspect="1" noChangeArrowheads="1"/>
          </p:cNvSpPr>
          <p:nvPr/>
        </p:nvSpPr>
        <p:spPr bwMode="auto">
          <a:xfrm>
            <a:off x="8888523" y="1485900"/>
            <a:ext cx="14573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749" y="-245336"/>
            <a:ext cx="2583961" cy="31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3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			Homework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Weekly</a:t>
            </a:r>
          </a:p>
          <a:p>
            <a:r>
              <a:rPr lang="en-US" sz="2800" dirty="0" smtClean="0"/>
              <a:t>Goes home Monday </a:t>
            </a:r>
          </a:p>
          <a:p>
            <a:r>
              <a:rPr lang="en-US" sz="2800" dirty="0" smtClean="0"/>
              <a:t>Due the following Monday</a:t>
            </a:r>
          </a:p>
          <a:p>
            <a:r>
              <a:rPr lang="en-US" sz="2800" dirty="0" smtClean="0"/>
              <a:t>Reading minutes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637" y="1668369"/>
            <a:ext cx="4531793" cy="32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3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4" y="156868"/>
            <a:ext cx="4806144" cy="6477848"/>
          </a:xfr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410" y="156868"/>
            <a:ext cx="5037313" cy="64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13" y="425244"/>
            <a:ext cx="6449603" cy="57863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02687" y="527932"/>
            <a:ext cx="5786367" cy="558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36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44770" y="1256261"/>
            <a:ext cx="6414758" cy="43846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8502" y="494415"/>
            <a:ext cx="6400802" cy="592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0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2243" y="767241"/>
            <a:ext cx="5776873" cy="42423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18127" y="820226"/>
            <a:ext cx="5741582" cy="41011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505" y="857505"/>
            <a:ext cx="5553362" cy="383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73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39479" y="1132205"/>
            <a:ext cx="6199604" cy="42920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832" y="1036827"/>
            <a:ext cx="6199604" cy="44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8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8447" y="1403351"/>
            <a:ext cx="5947925" cy="4508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032" y="1449863"/>
            <a:ext cx="5947925" cy="441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Daily and Weekly Schedule </a:t>
            </a:r>
            <a:endParaRPr lang="en-US" b="1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214369"/>
              </p:ext>
            </p:extLst>
          </p:nvPr>
        </p:nvGraphicFramePr>
        <p:xfrm>
          <a:off x="1523252" y="2305707"/>
          <a:ext cx="9134478" cy="4287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2413">
                  <a:extLst>
                    <a:ext uri="{9D8B030D-6E8A-4147-A177-3AD203B41FA5}">
                      <a16:colId xmlns:a16="http://schemas.microsoft.com/office/drawing/2014/main" xmlns="" val="2280482874"/>
                    </a:ext>
                  </a:extLst>
                </a:gridCol>
                <a:gridCol w="1522413">
                  <a:extLst>
                    <a:ext uri="{9D8B030D-6E8A-4147-A177-3AD203B41FA5}">
                      <a16:colId xmlns:a16="http://schemas.microsoft.com/office/drawing/2014/main" xmlns="" val="2900004166"/>
                    </a:ext>
                  </a:extLst>
                </a:gridCol>
                <a:gridCol w="1522413">
                  <a:extLst>
                    <a:ext uri="{9D8B030D-6E8A-4147-A177-3AD203B41FA5}">
                      <a16:colId xmlns:a16="http://schemas.microsoft.com/office/drawing/2014/main" xmlns="" val="903559452"/>
                    </a:ext>
                  </a:extLst>
                </a:gridCol>
                <a:gridCol w="1522413">
                  <a:extLst>
                    <a:ext uri="{9D8B030D-6E8A-4147-A177-3AD203B41FA5}">
                      <a16:colId xmlns:a16="http://schemas.microsoft.com/office/drawing/2014/main" xmlns="" val="3713501822"/>
                    </a:ext>
                  </a:extLst>
                </a:gridCol>
                <a:gridCol w="1522413">
                  <a:extLst>
                    <a:ext uri="{9D8B030D-6E8A-4147-A177-3AD203B41FA5}">
                      <a16:colId xmlns:a16="http://schemas.microsoft.com/office/drawing/2014/main" xmlns="" val="1567582770"/>
                    </a:ext>
                  </a:extLst>
                </a:gridCol>
                <a:gridCol w="1522413">
                  <a:extLst>
                    <a:ext uri="{9D8B030D-6E8A-4147-A177-3AD203B41FA5}">
                      <a16:colId xmlns:a16="http://schemas.microsoft.com/office/drawing/2014/main" xmlns="" val="13532803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Tuesday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Friday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77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8:45-10:30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Language </a:t>
                      </a:r>
                    </a:p>
                    <a:p>
                      <a:r>
                        <a:rPr lang="en-US" dirty="0" smtClean="0"/>
                        <a:t>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Science</a:t>
                      </a:r>
                      <a:r>
                        <a:rPr lang="en-US" sz="1800" baseline="0" dirty="0" smtClean="0"/>
                        <a:t> Friday/</a:t>
                      </a:r>
                    </a:p>
                    <a:p>
                      <a:pPr algn="l"/>
                      <a:r>
                        <a:rPr lang="en-US" sz="1800" baseline="0" dirty="0" smtClean="0"/>
                        <a:t>Testing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68890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10:30-10:45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05138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10:45-11:45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2676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11:45-12:20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Recess/Lunch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Recess/Lunch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Recess/Lunch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Recess/Lunch</a:t>
                      </a:r>
                    </a:p>
                    <a:p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Recess/Lunch</a:t>
                      </a:r>
                    </a:p>
                    <a:p>
                      <a:pPr algn="l"/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9780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12:20-2:00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P.E.</a:t>
                      </a:r>
                      <a:r>
                        <a:rPr lang="en-US" baseline="0" dirty="0" smtClean="0"/>
                        <a:t> /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Lab /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Early out 1:15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9841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2:00-2:15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Recess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36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2:30-3:15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Library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or Social</a:t>
                      </a:r>
                      <a:r>
                        <a:rPr lang="en-US" baseline="0" dirty="0" smtClean="0"/>
                        <a:t>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Science or Social</a:t>
                      </a:r>
                      <a:r>
                        <a:rPr lang="en-US" baseline="0" dirty="0" smtClean="0"/>
                        <a:t> Studies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71395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73311" y="1182414"/>
            <a:ext cx="4761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 Art Space – Wed. 8:45- 9:45 (1</a:t>
            </a:r>
            <a:r>
              <a:rPr lang="en-US" baseline="30000" dirty="0" smtClean="0"/>
              <a:t>st</a:t>
            </a:r>
            <a:r>
              <a:rPr lang="en-US" dirty="0" smtClean="0"/>
              <a:t> Trimester)</a:t>
            </a:r>
          </a:p>
          <a:p>
            <a:r>
              <a:rPr lang="en-US" dirty="0" smtClean="0"/>
              <a:t>** Dance – Wed. 10:45-11:30 </a:t>
            </a:r>
            <a:r>
              <a:rPr lang="en-US" dirty="0"/>
              <a:t>(1</a:t>
            </a:r>
            <a:r>
              <a:rPr lang="en-US" baseline="30000" dirty="0"/>
              <a:t>st</a:t>
            </a:r>
            <a:r>
              <a:rPr lang="en-US" dirty="0"/>
              <a:t> Trimester)</a:t>
            </a:r>
          </a:p>
        </p:txBody>
      </p:sp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09"/>
            <a:ext cx="9087293" cy="245164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I am so excited to work with your children this year. Feel free to email me with any questions, comments, concerns.  </a:t>
            </a:r>
            <a:endParaRPr lang="en-US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81" y="2898044"/>
            <a:ext cx="7357729" cy="3600904"/>
          </a:xfrm>
        </p:spPr>
      </p:pic>
    </p:spTree>
    <p:extLst>
      <p:ext uri="{BB962C8B-B14F-4D97-AF65-F5344CB8AC3E}">
        <p14:creationId xmlns:p14="http://schemas.microsoft.com/office/powerpoint/2010/main" val="154186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Morning Routine 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8633" y="1537181"/>
            <a:ext cx="4890976" cy="4183136"/>
          </a:xfrm>
        </p:spPr>
        <p:txBody>
          <a:bodyPr>
            <a:normAutofit lnSpcReduction="10000"/>
          </a:bodyPr>
          <a:lstStyle/>
          <a:p>
            <a:pPr marL="1005840" lvl="3" indent="0">
              <a:buNone/>
            </a:pPr>
            <a:r>
              <a:rPr lang="en-US" sz="4200" dirty="0" smtClean="0"/>
              <a:t>Routine </a:t>
            </a:r>
          </a:p>
          <a:p>
            <a:r>
              <a:rPr lang="en-US" sz="3200" dirty="0" smtClean="0"/>
              <a:t>Read and Record</a:t>
            </a:r>
          </a:p>
          <a:p>
            <a:r>
              <a:rPr lang="en-US" sz="3200" dirty="0" smtClean="0"/>
              <a:t>Prof Reading</a:t>
            </a:r>
          </a:p>
          <a:p>
            <a:r>
              <a:rPr lang="en-US" sz="3200" dirty="0" smtClean="0"/>
              <a:t>Scratch Pad</a:t>
            </a:r>
          </a:p>
          <a:p>
            <a:r>
              <a:rPr lang="en-US" sz="3200" dirty="0" smtClean="0"/>
              <a:t>Spelling </a:t>
            </a:r>
          </a:p>
          <a:p>
            <a:r>
              <a:rPr lang="en-US" sz="3200" dirty="0" smtClean="0"/>
              <a:t>Seven Up Sentences</a:t>
            </a:r>
          </a:p>
          <a:p>
            <a:endParaRPr lang="en-US" sz="3200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7051" y="1537180"/>
            <a:ext cx="55714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Morning Routine fosters independence, and reinforcement of concepts (spelling, grammar, math).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Small Groups meet with teacher and other volunteers during this time.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190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Second Grade Learning Guide </a:t>
            </a:r>
            <a:endParaRPr lang="en-US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57887"/>
              </p:ext>
            </p:extLst>
          </p:nvPr>
        </p:nvGraphicFramePr>
        <p:xfrm>
          <a:off x="236483" y="1312335"/>
          <a:ext cx="11792607" cy="5518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792607">
                  <a:extLst>
                    <a:ext uri="{9D8B030D-6E8A-4147-A177-3AD203B41FA5}">
                      <a16:colId xmlns:a16="http://schemas.microsoft.com/office/drawing/2014/main" xmlns="" val="1437120113"/>
                    </a:ext>
                  </a:extLst>
                </a:gridCol>
              </a:tblGrid>
              <a:tr h="3829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Language</a:t>
                      </a:r>
                      <a:r>
                        <a:rPr lang="en-US" sz="2400" baseline="0" dirty="0" smtClean="0"/>
                        <a:t> Arts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7914204"/>
                  </a:ext>
                </a:extLst>
              </a:tr>
              <a:tr h="619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Read words with long and short vowels,</a:t>
                      </a:r>
                      <a:r>
                        <a:rPr lang="en-US" sz="1800" baseline="0" dirty="0" smtClean="0"/>
                        <a:t> common vowel teams, two-syllable words. And understand the meaning of words formed when common suffixes are added.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4804212"/>
                  </a:ext>
                </a:extLst>
              </a:tr>
              <a:tr h="380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Produce</a:t>
                      </a:r>
                      <a:r>
                        <a:rPr lang="en-US" sz="1800" baseline="0" dirty="0" smtClean="0"/>
                        <a:t>, expand and rearrange sentences to add interest and provide meaning to writing.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823729"/>
                  </a:ext>
                </a:extLst>
              </a:tr>
              <a:tr h="61975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Ask</a:t>
                      </a:r>
                      <a:r>
                        <a:rPr lang="en-US" sz="1800" baseline="0" dirty="0" smtClean="0"/>
                        <a:t> and answer questions about a text and pay close attention to details including pictures and graphics, and in stories and books to answer who, what, where, when, why, and how questions.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165567"/>
                  </a:ext>
                </a:extLst>
              </a:tr>
              <a:tr h="38085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Identify</a:t>
                      </a:r>
                      <a:r>
                        <a:rPr lang="en-US" sz="1800" baseline="0" dirty="0" smtClean="0"/>
                        <a:t> main ideas in informational text and use text features to locate key facts or information efficiently.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5477235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Determine the lesson or moral of stories, fables, and folktales,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627717"/>
                  </a:ext>
                </a:extLst>
              </a:tr>
              <a:tr h="38290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Retell</a:t>
                      </a:r>
                      <a:r>
                        <a:rPr lang="en-US" sz="1800" baseline="0" dirty="0" smtClean="0"/>
                        <a:t> key information or ideas from media or book read aloud.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9372696"/>
                  </a:ext>
                </a:extLst>
              </a:tr>
              <a:tr h="6573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Write stories that include a clear</a:t>
                      </a:r>
                      <a:r>
                        <a:rPr lang="en-US" sz="1800" baseline="0" dirty="0" smtClean="0"/>
                        <a:t> beginning, middle and end provide a short sequence of events.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5972610"/>
                  </a:ext>
                </a:extLst>
              </a:tr>
              <a:tr h="657369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Participate in shared research projects</a:t>
                      </a:r>
                      <a:r>
                        <a:rPr lang="en-US" sz="1800" baseline="0" dirty="0" smtClean="0"/>
                        <a:t> using a variety of books on a single topic to produce a report.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5508643"/>
                  </a:ext>
                </a:extLst>
              </a:tr>
              <a:tr h="93910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Take part in conversations by linking</a:t>
                      </a:r>
                      <a:r>
                        <a:rPr lang="en-US" sz="1800" baseline="0" dirty="0" smtClean="0"/>
                        <a:t> his or her comments to the remarks of others a nd asking and answering questions to gather information or depend their understanding of the topic. 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846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606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744" y="252474"/>
            <a:ext cx="9133730" cy="1233424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Second Grade Learning Guide</a:t>
            </a:r>
            <a:endParaRPr lang="en-US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360695"/>
              </p:ext>
            </p:extLst>
          </p:nvPr>
        </p:nvGraphicFramePr>
        <p:xfrm>
          <a:off x="1260475" y="1826260"/>
          <a:ext cx="9398000" cy="38608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9398000">
                  <a:extLst>
                    <a:ext uri="{9D8B030D-6E8A-4147-A177-3AD203B41FA5}">
                      <a16:colId xmlns:a16="http://schemas.microsoft.com/office/drawing/2014/main" xmlns="" val="24214402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Mathematics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789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Extend their understanding of our base-ten number</a:t>
                      </a:r>
                      <a:r>
                        <a:rPr lang="en-US" baseline="0" dirty="0" smtClean="0"/>
                        <a:t> system to the thousands place.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7165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 by fives,</a:t>
                      </a:r>
                      <a:r>
                        <a:rPr lang="en-US" baseline="0" dirty="0" smtClean="0"/>
                        <a:t> tens, and hundreds beginning at any number.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7041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mental</a:t>
                      </a:r>
                      <a:r>
                        <a:rPr lang="en-US" baseline="0" dirty="0" smtClean="0"/>
                        <a:t> strategies to fluently add and subtract within 20, and know from memory all sums of two one digit numbers.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705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Solve addition and subtraction problems</a:t>
                      </a:r>
                      <a:r>
                        <a:rPr lang="en-US" baseline="0" dirty="0" smtClean="0"/>
                        <a:t> using a variety of models and drawing within 1,000.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9501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appropriate</a:t>
                      </a:r>
                      <a:r>
                        <a:rPr lang="en-US" baseline="0" dirty="0" smtClean="0"/>
                        <a:t> tools to measure lengths in inches and centimeters. Estimate length using inches, feet, centimeter, and meters. Relate addition and subtraction to length.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00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 and analyze shapes by examining their sides, faces and angles.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291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Partition circles and rectangles into tow, three, or four</a:t>
                      </a:r>
                      <a:r>
                        <a:rPr lang="en-US" baseline="0" dirty="0" smtClean="0"/>
                        <a:t> equal shares and describe the shares as halves, thirds, a third of, etc.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4215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2705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Second Grade Learning Guide</a:t>
            </a:r>
            <a:endParaRPr lang="en-US" sz="4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135444"/>
              </p:ext>
            </p:extLst>
          </p:nvPr>
        </p:nvGraphicFramePr>
        <p:xfrm>
          <a:off x="1524000" y="2236163"/>
          <a:ext cx="9134475" cy="23114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9134475">
                  <a:extLst>
                    <a:ext uri="{9D8B030D-6E8A-4147-A177-3AD203B41FA5}">
                      <a16:colId xmlns:a16="http://schemas.microsoft.com/office/drawing/2014/main" xmlns="" val="29827119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Science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4490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Engaging in scientific practices</a:t>
                      </a:r>
                      <a:r>
                        <a:rPr lang="en-US" baseline="0" dirty="0" smtClean="0"/>
                        <a:t> and communicating scientific concepts.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0050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Learning about rocks, space, and weather.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150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Investigating the effects of gravity.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648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Examining how changes to a system can affects</a:t>
                      </a:r>
                      <a:r>
                        <a:rPr lang="en-US" baseline="0" dirty="0" smtClean="0"/>
                        <a:t> various materials.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153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Identify the needs of living things and how animals have adapted to survive.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6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02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Second Grade Learning Guide</a:t>
            </a:r>
            <a:endParaRPr lang="en-US" sz="48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8309054"/>
              </p:ext>
            </p:extLst>
          </p:nvPr>
        </p:nvGraphicFramePr>
        <p:xfrm>
          <a:off x="967208" y="2179965"/>
          <a:ext cx="10247313" cy="22098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0247313">
                  <a:extLst>
                    <a:ext uri="{9D8B030D-6E8A-4147-A177-3AD203B41FA5}">
                      <a16:colId xmlns:a16="http://schemas.microsoft.com/office/drawing/2014/main" xmlns="" val="18194902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Social Studies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864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Recognize</a:t>
                      </a:r>
                      <a:r>
                        <a:rPr lang="en-US" baseline="0" dirty="0" smtClean="0"/>
                        <a:t> and describe how people within their community, state and nation are both similar.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9162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Recognize and practice civic responsibility and demonstrate good citizenship.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22433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Use geographic tools and</a:t>
                      </a:r>
                      <a:r>
                        <a:rPr lang="en-US" baseline="0" dirty="0" smtClean="0"/>
                        <a:t> skills to locate and describe places on earth.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2174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Explain</a:t>
                      </a:r>
                      <a:r>
                        <a:rPr lang="en-US" baseline="0" dirty="0" smtClean="0"/>
                        <a:t> the difference between consumers and producers and the different types of goods and services that help people to meet their needs.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2930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</a:t>
            </a:r>
            <a:r>
              <a:rPr lang="en-US" sz="6000" b="1" dirty="0" smtClean="0"/>
              <a:t>Language </a:t>
            </a:r>
            <a:r>
              <a:rPr lang="en-US" sz="6000" b="1" dirty="0"/>
              <a:t>Arts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2111" y="1895659"/>
            <a:ext cx="4485132" cy="4326466"/>
          </a:xfrm>
        </p:spPr>
        <p:txBody>
          <a:bodyPr/>
          <a:lstStyle/>
          <a:p>
            <a:r>
              <a:rPr lang="en-US" sz="2400" dirty="0" smtClean="0"/>
              <a:t>Read </a:t>
            </a:r>
            <a:r>
              <a:rPr lang="en-US" sz="2400" dirty="0"/>
              <a:t>Alouds</a:t>
            </a:r>
          </a:p>
          <a:p>
            <a:r>
              <a:rPr lang="en-US" sz="2400" dirty="0"/>
              <a:t>Writing</a:t>
            </a:r>
          </a:p>
          <a:p>
            <a:pPr lvl="1"/>
            <a:r>
              <a:rPr lang="en-US" sz="2000" dirty="0"/>
              <a:t>Journal Writing</a:t>
            </a:r>
          </a:p>
          <a:p>
            <a:pPr lvl="1"/>
            <a:r>
              <a:rPr lang="en-US" sz="2000" dirty="0"/>
              <a:t>Narrative</a:t>
            </a:r>
          </a:p>
          <a:p>
            <a:pPr lvl="1"/>
            <a:r>
              <a:rPr lang="en-US" sz="2000" dirty="0"/>
              <a:t> Informational </a:t>
            </a:r>
          </a:p>
          <a:p>
            <a:pPr lvl="1"/>
            <a:r>
              <a:rPr lang="en-US" sz="2000" dirty="0"/>
              <a:t>Opinion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699" y="1895659"/>
            <a:ext cx="4606445" cy="4326466"/>
          </a:xfrm>
        </p:spPr>
        <p:txBody>
          <a:bodyPr/>
          <a:lstStyle/>
          <a:p>
            <a:r>
              <a:rPr lang="en-US" sz="2400" dirty="0"/>
              <a:t>Vocabulary</a:t>
            </a:r>
          </a:p>
          <a:p>
            <a:pPr lvl="1"/>
            <a:r>
              <a:rPr lang="en-US" sz="2000" dirty="0"/>
              <a:t>Text Talk</a:t>
            </a:r>
          </a:p>
          <a:p>
            <a:r>
              <a:rPr lang="en-US" sz="2400" dirty="0"/>
              <a:t>Wonders Reading Program </a:t>
            </a:r>
          </a:p>
          <a:p>
            <a:pPr lvl="1"/>
            <a:r>
              <a:rPr lang="en-US" sz="2000" dirty="0"/>
              <a:t>Thematic</a:t>
            </a:r>
          </a:p>
          <a:p>
            <a:pPr lvl="1"/>
            <a:r>
              <a:rPr lang="en-US" sz="2000" dirty="0"/>
              <a:t>Skill Building</a:t>
            </a:r>
          </a:p>
          <a:p>
            <a:pPr lvl="1"/>
            <a:r>
              <a:rPr lang="en-US" sz="2000" dirty="0"/>
              <a:t>Spelling </a:t>
            </a:r>
            <a:endParaRPr lang="en-US" sz="2000" dirty="0" smtClean="0"/>
          </a:p>
          <a:p>
            <a:pPr lvl="1"/>
            <a:r>
              <a:rPr lang="en-US" sz="2000" dirty="0" smtClean="0"/>
              <a:t>Comprehension </a:t>
            </a:r>
            <a:endParaRPr lang="en-US" sz="2000" dirty="0"/>
          </a:p>
          <a:p>
            <a:r>
              <a:rPr lang="en-US" dirty="0" smtClean="0"/>
              <a:t>Lexia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394" y="324034"/>
            <a:ext cx="2095500" cy="15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33" y="5233825"/>
            <a:ext cx="2095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22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				Math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7366" y="1312334"/>
            <a:ext cx="4621766" cy="4326466"/>
          </a:xfrm>
        </p:spPr>
        <p:txBody>
          <a:bodyPr/>
          <a:lstStyle/>
          <a:p>
            <a:r>
              <a:rPr lang="en-US" sz="2800" dirty="0" smtClean="0"/>
              <a:t>Eureka Math </a:t>
            </a:r>
          </a:p>
          <a:p>
            <a:pPr lvl="1"/>
            <a:r>
              <a:rPr lang="en-US" sz="2400" dirty="0" smtClean="0"/>
              <a:t>Eight Modules </a:t>
            </a:r>
          </a:p>
          <a:p>
            <a:pPr lvl="1"/>
            <a:r>
              <a:rPr lang="en-US" sz="2400" dirty="0" smtClean="0"/>
              <a:t>Sprints</a:t>
            </a:r>
          </a:p>
          <a:p>
            <a:pPr lvl="1"/>
            <a:r>
              <a:rPr lang="en-US" sz="2400" dirty="0" smtClean="0"/>
              <a:t>Application Problems </a:t>
            </a:r>
          </a:p>
          <a:p>
            <a:pPr lvl="1"/>
            <a:r>
              <a:rPr lang="en-US" sz="2400" dirty="0" smtClean="0"/>
              <a:t>Concept Development </a:t>
            </a:r>
          </a:p>
          <a:p>
            <a:pPr lvl="1"/>
            <a:r>
              <a:rPr lang="en-US" sz="2400" dirty="0" smtClean="0"/>
              <a:t>Debrief </a:t>
            </a:r>
          </a:p>
          <a:p>
            <a:pPr lvl="1"/>
            <a:r>
              <a:rPr lang="en-US" sz="2400" dirty="0" smtClean="0"/>
              <a:t>Math Journals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76" y="1312334"/>
            <a:ext cx="3505088" cy="36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9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234</TotalTime>
  <Words>751</Words>
  <Application>Microsoft Macintosh PowerPoint</Application>
  <PresentationFormat>Widescreen</PresentationFormat>
  <Paragraphs>150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Wingdings</vt:lpstr>
      <vt:lpstr>Back to School 16x9</vt:lpstr>
      <vt:lpstr>Welcome to Mrs. Wolfe’s Class</vt:lpstr>
      <vt:lpstr>Daily and Weekly Schedule </vt:lpstr>
      <vt:lpstr>Morning Routine </vt:lpstr>
      <vt:lpstr>Second Grade Learning Guide </vt:lpstr>
      <vt:lpstr>Second Grade Learning Guide</vt:lpstr>
      <vt:lpstr>Second Grade Learning Guide</vt:lpstr>
      <vt:lpstr>Second Grade Learning Guide</vt:lpstr>
      <vt:lpstr>                   Language Arts</vt:lpstr>
      <vt:lpstr>    Math</vt:lpstr>
      <vt:lpstr>   Science</vt:lpstr>
      <vt:lpstr>  Social Studies </vt:lpstr>
      <vt:lpstr>  Assessment </vt:lpstr>
      <vt:lpstr>   Homework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so excited to work with your children this year. Feel free to email me with any questions, comments, concerns.  </vt:lpstr>
    </vt:vector>
  </TitlesOfParts>
  <Company>Salt Lake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Mrs. Wolfe’s Class</dc:title>
  <dc:creator>Margaret Wolfe</dc:creator>
  <cp:lastModifiedBy>Ken Hekking</cp:lastModifiedBy>
  <cp:revision>18</cp:revision>
  <dcterms:created xsi:type="dcterms:W3CDTF">2018-08-23T19:26:40Z</dcterms:created>
  <dcterms:modified xsi:type="dcterms:W3CDTF">2018-09-27T21:34:31Z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